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83" r:id="rId3"/>
    <p:sldId id="285" r:id="rId4"/>
    <p:sldId id="267" r:id="rId5"/>
    <p:sldId id="274" r:id="rId6"/>
    <p:sldId id="275" r:id="rId7"/>
    <p:sldId id="284" r:id="rId8"/>
    <p:sldId id="268" r:id="rId9"/>
    <p:sldId id="286" r:id="rId10"/>
    <p:sldId id="28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79" autoAdjust="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07904" y="5226861"/>
            <a:ext cx="4419600" cy="1600327"/>
          </a:xfrm>
        </p:spPr>
        <p:txBody>
          <a:bodyPr>
            <a:noAutofit/>
          </a:bodyPr>
          <a:lstStyle/>
          <a:p>
            <a:r>
              <a:rPr lang="ru-RU" sz="3200" dirty="0"/>
              <a:t>Проект по оснащению кабинета английского языка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72" y="2564904"/>
            <a:ext cx="4636236" cy="2088232"/>
          </a:xfrm>
        </p:spPr>
        <p:txBody>
          <a:bodyPr/>
          <a:lstStyle/>
          <a:p>
            <a:pPr algn="ctr"/>
            <a:r>
              <a:rPr lang="ru-RU" sz="4400" b="1" dirty="0">
                <a:solidFill>
                  <a:srgbClr val="99FFCC"/>
                </a:solidFill>
              </a:rPr>
              <a:t>Маленькая Англия</a:t>
            </a:r>
          </a:p>
          <a:p>
            <a:endParaRPr lang="ru-RU" dirty="0">
              <a:solidFill>
                <a:srgbClr val="99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92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dirty="0" smtClean="0"/>
              <a:t>Спасибо за внимание!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8481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sz="5400" b="1" dirty="0">
                <a:solidFill>
                  <a:srgbClr val="92D050"/>
                </a:solidFill>
              </a:rPr>
              <a:t>Уроки английского языка для </a:t>
            </a:r>
            <a:r>
              <a:rPr lang="ru-RU" sz="5400" b="1" dirty="0" smtClean="0">
                <a:solidFill>
                  <a:srgbClr val="92D050"/>
                </a:solidFill>
              </a:rPr>
              <a:t>нас, школьников, </a:t>
            </a:r>
            <a:r>
              <a:rPr lang="ru-RU" sz="5400" b="1" dirty="0">
                <a:solidFill>
                  <a:srgbClr val="92D050"/>
                </a:solidFill>
              </a:rPr>
              <a:t>как открытие новой для нас страны. Поэтому его оформление должно отличаться от других кабинетов. Кабинет должен передавать дух страны изучаемого языка. Такой </a:t>
            </a:r>
            <a:r>
              <a:rPr lang="ru-RU" sz="5400" b="1" dirty="0" smtClean="0">
                <a:solidFill>
                  <a:srgbClr val="92D050"/>
                </a:solidFill>
              </a:rPr>
              <a:t>подход будет </a:t>
            </a:r>
            <a:r>
              <a:rPr lang="ru-RU" sz="5400" b="1" dirty="0">
                <a:solidFill>
                  <a:srgbClr val="92D050"/>
                </a:solidFill>
              </a:rPr>
              <a:t>способствовать повышению мотивации школьников к изучению иностранного</a:t>
            </a:r>
            <a:r>
              <a:rPr lang="ru-RU" sz="5400" b="1" i="1" dirty="0">
                <a:solidFill>
                  <a:srgbClr val="92D050"/>
                </a:solidFill>
              </a:rPr>
              <a:t> </a:t>
            </a:r>
            <a:r>
              <a:rPr lang="ru-RU" sz="5400" b="1" dirty="0">
                <a:solidFill>
                  <a:srgbClr val="92D050"/>
                </a:solidFill>
              </a:rPr>
              <a:t>языка</a:t>
            </a:r>
            <a:r>
              <a:rPr lang="ru-RU" sz="5400" b="1" i="1" dirty="0">
                <a:solidFill>
                  <a:srgbClr val="92D050"/>
                </a:solidFill>
              </a:rPr>
              <a:t>,</a:t>
            </a:r>
            <a:r>
              <a:rPr lang="ru-RU" sz="5400" b="1" dirty="0">
                <a:solidFill>
                  <a:srgbClr val="92D050"/>
                </a:solidFill>
              </a:rPr>
              <a:t> а также оказывать позитивное влияние на эмоциональное развитие.</a:t>
            </a:r>
          </a:p>
          <a:p>
            <a:pPr algn="ctr"/>
            <a:endParaRPr lang="ru-RU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419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80% родителей  75% учащихся  считают, что иностранный язык является одним  из главных предметов школьной программы. 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575" y="2134160"/>
            <a:ext cx="3168352" cy="323971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3"/>
          <a:stretch/>
        </p:blipFill>
        <p:spPr>
          <a:xfrm>
            <a:off x="971600" y="2060848"/>
            <a:ext cx="3324629" cy="338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88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92500" lnSpcReduction="20000"/>
          </a:bodyPr>
          <a:lstStyle/>
          <a:p>
            <a:r>
              <a:rPr lang="ru-RU" sz="3600" b="1" dirty="0"/>
              <a:t>Введение </a:t>
            </a:r>
            <a:endParaRPr lang="ru-RU" sz="3600" b="1" dirty="0" smtClean="0"/>
          </a:p>
          <a:p>
            <a:r>
              <a:rPr lang="ru-RU" sz="3600" b="1" dirty="0" smtClean="0"/>
              <a:t>Глава </a:t>
            </a:r>
            <a:r>
              <a:rPr lang="ru-RU" sz="3600" b="1" dirty="0"/>
              <a:t>1. Теоретическая </a:t>
            </a:r>
            <a:r>
              <a:rPr lang="ru-RU" sz="3600" b="1" dirty="0" smtClean="0"/>
              <a:t>часть</a:t>
            </a:r>
          </a:p>
          <a:p>
            <a:r>
              <a:rPr lang="ru-RU" sz="3600" b="1" dirty="0" smtClean="0"/>
              <a:t>Глава </a:t>
            </a:r>
            <a:r>
              <a:rPr lang="ru-RU" sz="3600" b="1" dirty="0"/>
              <a:t>2. Практическая </a:t>
            </a:r>
            <a:r>
              <a:rPr lang="ru-RU" sz="3600" b="1" dirty="0" smtClean="0"/>
              <a:t>часть</a:t>
            </a:r>
          </a:p>
          <a:p>
            <a:r>
              <a:rPr lang="ru-RU" sz="3600" b="1" dirty="0" smtClean="0"/>
              <a:t>2.1 Распределение </a:t>
            </a:r>
            <a:r>
              <a:rPr lang="ru-RU" sz="3600" b="1" dirty="0"/>
              <a:t>по группам, начало </a:t>
            </a:r>
            <a:r>
              <a:rPr lang="ru-RU" sz="3600" b="1" dirty="0" smtClean="0"/>
              <a:t>работы</a:t>
            </a:r>
          </a:p>
          <a:p>
            <a:r>
              <a:rPr lang="ru-RU" sz="3600" b="1" dirty="0" smtClean="0"/>
              <a:t>2.3</a:t>
            </a:r>
            <a:r>
              <a:rPr lang="ru-RU" sz="3600" b="1" dirty="0"/>
              <a:t>. О</a:t>
            </a:r>
            <a:r>
              <a:rPr lang="ru-RU" sz="3600" b="1" dirty="0" smtClean="0"/>
              <a:t>бсуждение </a:t>
            </a:r>
            <a:r>
              <a:rPr lang="ru-RU" sz="3600" b="1" dirty="0"/>
              <a:t>готового плана, работа над оснащением и оформлением, подготовка сметы расходов на реализацию </a:t>
            </a:r>
            <a:r>
              <a:rPr lang="ru-RU" sz="3600" b="1" dirty="0" smtClean="0"/>
              <a:t>проекта</a:t>
            </a:r>
          </a:p>
          <a:p>
            <a:r>
              <a:rPr lang="ru-RU" sz="3600" b="1" dirty="0" smtClean="0"/>
              <a:t>Заключение</a:t>
            </a:r>
          </a:p>
          <a:p>
            <a:r>
              <a:rPr lang="ru-RU" sz="3600" b="1" dirty="0" smtClean="0"/>
              <a:t>Литература</a:t>
            </a:r>
          </a:p>
          <a:p>
            <a:r>
              <a:rPr lang="ru-RU" sz="3600" b="1" dirty="0" smtClean="0"/>
              <a:t>Приложение «Образцы </a:t>
            </a:r>
            <a:r>
              <a:rPr lang="ru-RU" sz="3600" b="1" dirty="0"/>
              <a:t>оформления кабинета английского </a:t>
            </a:r>
            <a:r>
              <a:rPr lang="ru-RU" sz="3600" b="1" dirty="0" smtClean="0"/>
              <a:t>языка»</a:t>
            </a:r>
            <a:endParaRPr lang="ru-RU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38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Оснащение кабинета техническими средствами обучения, дизайн кабинета, создание комфортного психологического климата играют немаловажную роль в процессе освоения предмета и развитии творческого потенциала учащихся. </a:t>
            </a:r>
            <a:endParaRPr lang="ru-RU" b="1" dirty="0">
              <a:solidFill>
                <a:srgbClr val="FFC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36912"/>
            <a:ext cx="4567306" cy="245492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764797"/>
            <a:ext cx="3971199" cy="265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45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B0F0"/>
                </a:solidFill>
              </a:rPr>
              <a:t>Сбор информации. </a:t>
            </a:r>
            <a:r>
              <a:rPr lang="ru-RU" dirty="0" smtClean="0">
                <a:solidFill>
                  <a:srgbClr val="00B0F0"/>
                </a:solidFill>
              </a:rPr>
              <a:t>Создание чертежа кабинета английского языка. 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66" y="1628800"/>
            <a:ext cx="4187957" cy="23557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3"/>
          <a:stretch/>
        </p:blipFill>
        <p:spPr>
          <a:xfrm>
            <a:off x="5014452" y="3646339"/>
            <a:ext cx="3610680" cy="27369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6825"/>
          <a:stretch/>
        </p:blipFill>
        <p:spPr>
          <a:xfrm>
            <a:off x="755576" y="4079264"/>
            <a:ext cx="3240360" cy="230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176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Материалы, необходимые для полноценной работы кабинета английского языка:</a:t>
            </a:r>
          </a:p>
          <a:p>
            <a:pPr marL="0" indent="0">
              <a:buNone/>
            </a:pPr>
            <a:endParaRPr lang="ru-RU" b="1" dirty="0" smtClean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FFFF00"/>
                </a:solidFill>
              </a:rPr>
              <a:t> Школьная доска, парты, стулья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FFFF00"/>
                </a:solidFill>
              </a:rPr>
              <a:t>Проектор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FFFF00"/>
                </a:solidFill>
              </a:rPr>
              <a:t>Интерактивная доска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FFFF00"/>
                </a:solidFill>
              </a:rPr>
              <a:t> Лингафонное оборудование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FF00"/>
                </a:solidFill>
              </a:rPr>
              <a:t> - Ноутбук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FF00"/>
                </a:solidFill>
              </a:rPr>
              <a:t> - Веб-камера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- Стеллаж для хранения учебного материала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FF00"/>
                </a:solidFill>
              </a:rPr>
              <a:t> -   Настенные стенды с полезной информацией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9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Описание расположения техники в кабинете английского языка</a:t>
            </a:r>
          </a:p>
          <a:p>
            <a:pPr marL="0" indent="0">
              <a:buNone/>
            </a:pPr>
            <a:r>
              <a:rPr lang="ru-RU" b="1" dirty="0" smtClean="0"/>
              <a:t>В </a:t>
            </a:r>
            <a:r>
              <a:rPr lang="ru-RU" b="1" dirty="0"/>
              <a:t>кабинете устанавливаются столы и стулья из расчета одновременной посадки </a:t>
            </a:r>
            <a:r>
              <a:rPr lang="ru-RU" b="1" dirty="0" smtClean="0">
                <a:solidFill>
                  <a:srgbClr val="FFFF00"/>
                </a:solidFill>
              </a:rPr>
              <a:t>18 учащихся</a:t>
            </a:r>
            <a:r>
              <a:rPr lang="ru-RU" b="1" dirty="0" smtClean="0"/>
              <a:t>. На </a:t>
            </a:r>
            <a:r>
              <a:rPr lang="ru-RU" b="1" dirty="0"/>
              <a:t>лицевой стороне класса устанавливаются </a:t>
            </a:r>
            <a:r>
              <a:rPr lang="ru-RU" b="1" dirty="0">
                <a:solidFill>
                  <a:srgbClr val="FFFF00"/>
                </a:solidFill>
              </a:rPr>
              <a:t>интерактивная доска</a:t>
            </a:r>
            <a:r>
              <a:rPr lang="ru-RU" b="1" dirty="0"/>
              <a:t>. По левую сторону </a:t>
            </a:r>
            <a:r>
              <a:rPr lang="ru-RU" b="1" dirty="0" smtClean="0"/>
              <a:t>от интерактивной - </a:t>
            </a:r>
            <a:r>
              <a:rPr lang="ru-RU" b="1" dirty="0" smtClean="0">
                <a:solidFill>
                  <a:srgbClr val="FFFF00"/>
                </a:solidFill>
              </a:rPr>
              <a:t>школьная доска</a:t>
            </a:r>
            <a:r>
              <a:rPr lang="ru-RU" b="1" dirty="0" smtClean="0"/>
              <a:t>. На потолке закрепляется </a:t>
            </a:r>
            <a:r>
              <a:rPr lang="ru-RU" b="1" dirty="0" smtClean="0">
                <a:solidFill>
                  <a:srgbClr val="FFFF00"/>
                </a:solidFill>
              </a:rPr>
              <a:t>проектор,</a:t>
            </a:r>
            <a:r>
              <a:rPr lang="ru-RU" b="1" dirty="0" smtClean="0"/>
              <a:t> направленный на интерактивную доску. На партах </a:t>
            </a:r>
            <a:r>
              <a:rPr lang="ru-RU" b="1" dirty="0"/>
              <a:t>располагаются </a:t>
            </a:r>
            <a:r>
              <a:rPr lang="ru-RU" b="1" dirty="0" smtClean="0">
                <a:solidFill>
                  <a:srgbClr val="FFFF00"/>
                </a:solidFill>
              </a:rPr>
              <a:t>9 ноутбуков </a:t>
            </a:r>
            <a:r>
              <a:rPr lang="ru-RU" b="1" dirty="0">
                <a:solidFill>
                  <a:srgbClr val="FFFF00"/>
                </a:solidFill>
              </a:rPr>
              <a:t>с выходом в </a:t>
            </a:r>
            <a:r>
              <a:rPr lang="ru-RU" b="1" dirty="0" smtClean="0">
                <a:solidFill>
                  <a:srgbClr val="FFFF00"/>
                </a:solidFill>
              </a:rPr>
              <a:t>Интернет</a:t>
            </a:r>
            <a:r>
              <a:rPr lang="ru-RU" b="1" dirty="0" smtClean="0"/>
              <a:t>, а так же </a:t>
            </a:r>
            <a:r>
              <a:rPr lang="ru-RU" b="1" dirty="0" smtClean="0">
                <a:solidFill>
                  <a:srgbClr val="FFFF00"/>
                </a:solidFill>
              </a:rPr>
              <a:t>лингафонное оборудование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b="1" dirty="0"/>
              <a:t>На каждом </a:t>
            </a:r>
            <a:r>
              <a:rPr lang="ru-RU" b="1" dirty="0" smtClean="0"/>
              <a:t>ноутбуке </a:t>
            </a:r>
            <a:r>
              <a:rPr lang="ru-RU" b="1" dirty="0"/>
              <a:t>установлена </a:t>
            </a:r>
            <a:r>
              <a:rPr lang="ru-RU" b="1" dirty="0" err="1">
                <a:solidFill>
                  <a:srgbClr val="FFFF00"/>
                </a:solidFill>
              </a:rPr>
              <a:t>Veb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камера</a:t>
            </a:r>
            <a:r>
              <a:rPr lang="ru-RU" b="1" dirty="0" smtClean="0"/>
              <a:t>. </a:t>
            </a:r>
            <a:r>
              <a:rPr lang="ru-RU" b="1" dirty="0"/>
              <a:t>У задней стены кабинета устанавливается застекленный </a:t>
            </a:r>
            <a:r>
              <a:rPr lang="ru-RU" b="1" dirty="0">
                <a:solidFill>
                  <a:srgbClr val="FFFF00"/>
                </a:solidFill>
              </a:rPr>
              <a:t>шкаф – стеллаж</a:t>
            </a:r>
            <a:r>
              <a:rPr lang="ru-RU" b="1" dirty="0"/>
              <a:t> для </a:t>
            </a:r>
            <a:r>
              <a:rPr lang="ru-RU" b="1" dirty="0" smtClean="0"/>
              <a:t>хранения учебных пособий. На окнах устанавливается </a:t>
            </a:r>
            <a:r>
              <a:rPr lang="ru-RU" b="1" dirty="0" smtClean="0">
                <a:solidFill>
                  <a:srgbClr val="FFFF00"/>
                </a:solidFill>
              </a:rPr>
              <a:t>затемнение</a:t>
            </a:r>
            <a:r>
              <a:rPr lang="ru-RU" b="1" dirty="0" smtClean="0"/>
              <a:t>. 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0067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282154"/>
          </a:xfrm>
        </p:spPr>
        <p:txBody>
          <a:bodyPr/>
          <a:lstStyle/>
          <a:p>
            <a:pPr algn="ctr"/>
            <a:r>
              <a:rPr lang="ru-RU" dirty="0" smtClean="0"/>
              <a:t> Примерное изображение кабинета английского языка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lum bright="-10000" contras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87" r="3977"/>
          <a:stretch/>
        </p:blipFill>
        <p:spPr>
          <a:xfrm>
            <a:off x="812800" y="1600200"/>
            <a:ext cx="7445829" cy="4525963"/>
          </a:xfrm>
        </p:spPr>
      </p:pic>
    </p:spTree>
    <p:extLst>
      <p:ext uri="{BB962C8B-B14F-4D97-AF65-F5344CB8AC3E}">
        <p14:creationId xmlns:p14="http://schemas.microsoft.com/office/powerpoint/2010/main" val="294608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247</TotalTime>
  <Words>265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Паркет</vt:lpstr>
      <vt:lpstr>Проект по оснащению кабинета английского языка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Примерное изображение кабинета английского языка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25</cp:revision>
  <dcterms:created xsi:type="dcterms:W3CDTF">2019-10-01T19:10:48Z</dcterms:created>
  <dcterms:modified xsi:type="dcterms:W3CDTF">2021-10-26T09:15:19Z</dcterms:modified>
</cp:coreProperties>
</file>